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IBM Plex Sans" charset="1" panose="020B0503050203000203"/>
      <p:regular r:id="rId45"/>
    </p:embeddedFont>
    <p:embeddedFont>
      <p:font typeface="Antonio Bold" charset="1" panose="02000803000000000000"/>
      <p:regular r:id="rId46"/>
    </p:embeddedFont>
    <p:embeddedFont>
      <p:font typeface="Open Sans Bold" charset="1" panose="020B0806030504020204"/>
      <p:regular r:id="rId47"/>
    </p:embeddedFont>
    <p:embeddedFont>
      <p:font typeface="Open Sans" charset="1" panose="020B0606030504020204"/>
      <p:regular r:id="rId48"/>
    </p:embeddedFont>
    <p:embeddedFont>
      <p:font typeface="Arimo" charset="1" panose="020B0604020202020204"/>
      <p:regular r:id="rId49"/>
    </p:embeddedFont>
    <p:embeddedFont>
      <p:font typeface="Fira Sans Medium" charset="1" panose="020B0603050000020004"/>
      <p:regular r:id="rId50"/>
    </p:embeddedFont>
    <p:embeddedFont>
      <p:font typeface="Fira Sans" charset="1" panose="020B0503050000020004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https://youtu.be/-Dv8v-VrPcg?si=pXqwf_rCTZyGsy6Z" TargetMode="External" Type="http://schemas.openxmlformats.org/officeDocument/2006/relationships/video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9" y="0"/>
            <a:ext cx="18279551" cy="10301273"/>
          </a:xfrm>
          <a:custGeom>
            <a:avLst/>
            <a:gdLst/>
            <a:ahLst/>
            <a:cxnLst/>
            <a:rect r="r" b="b" t="t" l="l"/>
            <a:pathLst>
              <a:path h="10301273" w="18279551">
                <a:moveTo>
                  <a:pt x="0" y="0"/>
                </a:moveTo>
                <a:lnTo>
                  <a:pt x="18279551" y="0"/>
                </a:lnTo>
                <a:lnTo>
                  <a:pt x="18279551" y="10301273"/>
                </a:lnTo>
                <a:lnTo>
                  <a:pt x="0" y="10301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5915" y="1805909"/>
            <a:ext cx="7664910" cy="1872924"/>
          </a:xfrm>
          <a:custGeom>
            <a:avLst/>
            <a:gdLst/>
            <a:ahLst/>
            <a:cxnLst/>
            <a:rect r="r" b="b" t="t" l="l"/>
            <a:pathLst>
              <a:path h="1872924" w="7664910">
                <a:moveTo>
                  <a:pt x="0" y="0"/>
                </a:moveTo>
                <a:lnTo>
                  <a:pt x="7664910" y="0"/>
                </a:lnTo>
                <a:lnTo>
                  <a:pt x="7664910" y="1872924"/>
                </a:lnTo>
                <a:lnTo>
                  <a:pt x="0" y="187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47791" y="1873275"/>
            <a:ext cx="2555402" cy="149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5"/>
              </a:lnSpc>
            </a:pPr>
            <a:r>
              <a:rPr lang="en-US" sz="2835" spc="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Día, Fecha: Hora de inicio: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88326" y="1860507"/>
            <a:ext cx="3477280" cy="146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5"/>
              </a:lnSpc>
            </a:pPr>
            <a:r>
              <a:rPr lang="en-US" sz="2811" spc="-1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Sábado, 15/02/2025 08:00AM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8741" y="4457130"/>
            <a:ext cx="13257757" cy="205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5"/>
              </a:lnSpc>
            </a:pPr>
            <a:r>
              <a:rPr lang="en-US" sz="5003" spc="-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Sistemas organizacionales y gerenciales 2[N]</a:t>
            </a:r>
          </a:p>
          <a:p>
            <a:pPr algn="ctr">
              <a:lnSpc>
                <a:spcPts val="5625"/>
              </a:lnSpc>
            </a:pPr>
            <a:r>
              <a:rPr lang="en-US" sz="4018" spc="-2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José Luis Reynoso Tiú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371" y="-74295"/>
            <a:ext cx="18031257" cy="10435590"/>
          </a:xfrm>
          <a:custGeom>
            <a:avLst/>
            <a:gdLst/>
            <a:ahLst/>
            <a:cxnLst/>
            <a:rect r="r" b="b" t="t" l="l"/>
            <a:pathLst>
              <a:path h="10435590" w="18031257">
                <a:moveTo>
                  <a:pt x="0" y="0"/>
                </a:moveTo>
                <a:lnTo>
                  <a:pt x="18031258" y="0"/>
                </a:lnTo>
                <a:lnTo>
                  <a:pt x="18031258" y="10435590"/>
                </a:lnTo>
                <a:lnTo>
                  <a:pt x="0" y="10435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51710"/>
            <a:ext cx="18288000" cy="5783580"/>
          </a:xfrm>
          <a:custGeom>
            <a:avLst/>
            <a:gdLst/>
            <a:ahLst/>
            <a:cxnLst/>
            <a:rect r="r" b="b" t="t" l="l"/>
            <a:pathLst>
              <a:path h="5783580" w="18288000">
                <a:moveTo>
                  <a:pt x="0" y="0"/>
                </a:moveTo>
                <a:lnTo>
                  <a:pt x="18288000" y="0"/>
                </a:lnTo>
                <a:lnTo>
                  <a:pt x="18288000" y="5783580"/>
                </a:lnTo>
                <a:lnTo>
                  <a:pt x="0" y="578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7264" y="0"/>
            <a:ext cx="14213472" cy="10287000"/>
          </a:xfrm>
          <a:custGeom>
            <a:avLst/>
            <a:gdLst/>
            <a:ahLst/>
            <a:cxnLst/>
            <a:rect r="r" b="b" t="t" l="l"/>
            <a:pathLst>
              <a:path h="10287000" w="14213472">
                <a:moveTo>
                  <a:pt x="0" y="0"/>
                </a:moveTo>
                <a:lnTo>
                  <a:pt x="14213472" y="0"/>
                </a:lnTo>
                <a:lnTo>
                  <a:pt x="142134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1514" y="0"/>
            <a:ext cx="10384971" cy="10287000"/>
          </a:xfrm>
          <a:custGeom>
            <a:avLst/>
            <a:gdLst/>
            <a:ahLst/>
            <a:cxnLst/>
            <a:rect r="r" b="b" t="t" l="l"/>
            <a:pathLst>
              <a:path h="10287000" w="10384971">
                <a:moveTo>
                  <a:pt x="0" y="0"/>
                </a:moveTo>
                <a:lnTo>
                  <a:pt x="10384972" y="0"/>
                </a:lnTo>
                <a:lnTo>
                  <a:pt x="103849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1207" y="0"/>
            <a:ext cx="14645585" cy="10287000"/>
          </a:xfrm>
          <a:custGeom>
            <a:avLst/>
            <a:gdLst/>
            <a:ahLst/>
            <a:cxnLst/>
            <a:rect r="r" b="b" t="t" l="l"/>
            <a:pathLst>
              <a:path h="10287000" w="14645585">
                <a:moveTo>
                  <a:pt x="0" y="0"/>
                </a:moveTo>
                <a:lnTo>
                  <a:pt x="14645586" y="0"/>
                </a:lnTo>
                <a:lnTo>
                  <a:pt x="146455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2206697" y="1244313"/>
            <a:ext cx="13874607" cy="77983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A18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Matriz de decisiones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61353"/>
            <a:ext cx="15200847" cy="641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Es una herramienta que ayuda  a evaluar y elegir la mejor opción entre diferentes alternativas.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Es útil cuando se debe elegir en más de una alternativa y hay diferentes factores que se necesitan considerar para tomar la decisión final.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conoce con otros nombre como:</a:t>
            </a:r>
          </a:p>
          <a:p>
            <a:pPr algn="l" marL="1511301" indent="-503767" lvl="2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Cuadrícula de decisiones</a:t>
            </a:r>
          </a:p>
          <a:p>
            <a:pPr algn="l" marL="1511301" indent="-503767" lvl="2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Matriz de Pugh</a:t>
            </a:r>
          </a:p>
          <a:p>
            <a:pPr algn="l" marL="1511301" indent="-503767" lvl="2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Análisis de cuadrícula</a:t>
            </a:r>
          </a:p>
          <a:p>
            <a:pPr algn="l" marL="1511301" indent="-503767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Matriz de selección de problemas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46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Cuándo usar la matriz de decisiones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27181"/>
            <a:ext cx="15200847" cy="587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No siempre es necesario utilizar la matriz de decisiones, es recomendable usarla en los siguientes casos: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Comparar varias opciones similares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Reducir la cantidad de opciones hasta tomar una decisión final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Sopesar varios factores importantes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Abordar la toma de decisión desde una perspectiva lógica, en vez de una emocional o intuitiva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7740" y="4215047"/>
            <a:ext cx="12952521" cy="3603458"/>
          </a:xfrm>
          <a:custGeom>
            <a:avLst/>
            <a:gdLst/>
            <a:ahLst/>
            <a:cxnLst/>
            <a:rect r="r" b="b" t="t" l="l"/>
            <a:pathLst>
              <a:path h="3603458" w="12952521">
                <a:moveTo>
                  <a:pt x="0" y="0"/>
                </a:moveTo>
                <a:lnTo>
                  <a:pt x="12952520" y="0"/>
                </a:lnTo>
                <a:lnTo>
                  <a:pt x="12952520" y="3603457"/>
                </a:lnTo>
                <a:lnTo>
                  <a:pt x="0" y="3603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22977">
            <a:off x="12632973" y="7215268"/>
            <a:ext cx="3929519" cy="1861610"/>
          </a:xfrm>
          <a:custGeom>
            <a:avLst/>
            <a:gdLst/>
            <a:ahLst/>
            <a:cxnLst/>
            <a:rect r="r" b="b" t="t" l="l"/>
            <a:pathLst>
              <a:path h="1861610" w="3929519">
                <a:moveTo>
                  <a:pt x="0" y="0"/>
                </a:moveTo>
                <a:lnTo>
                  <a:pt x="3929519" y="0"/>
                </a:lnTo>
                <a:lnTo>
                  <a:pt x="3929519" y="1861609"/>
                </a:lnTo>
                <a:lnTo>
                  <a:pt x="0" y="186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46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Cómo crear una matriz de decisiones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71099" y="4959501"/>
            <a:ext cx="10683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499CD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86094" y="4215047"/>
            <a:ext cx="10683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499CD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35754" y="8712048"/>
            <a:ext cx="10683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499CD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5890" y="4084018"/>
            <a:ext cx="13782835" cy="3834455"/>
          </a:xfrm>
          <a:custGeom>
            <a:avLst/>
            <a:gdLst/>
            <a:ahLst/>
            <a:cxnLst/>
            <a:rect r="r" b="b" t="t" l="l"/>
            <a:pathLst>
              <a:path h="3834455" w="13782835">
                <a:moveTo>
                  <a:pt x="0" y="0"/>
                </a:moveTo>
                <a:lnTo>
                  <a:pt x="13782835" y="0"/>
                </a:lnTo>
                <a:lnTo>
                  <a:pt x="13782835" y="3834456"/>
                </a:lnTo>
                <a:lnTo>
                  <a:pt x="0" y="3834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22977">
            <a:off x="12311779" y="7638190"/>
            <a:ext cx="3929519" cy="1861610"/>
          </a:xfrm>
          <a:custGeom>
            <a:avLst/>
            <a:gdLst/>
            <a:ahLst/>
            <a:cxnLst/>
            <a:rect r="r" b="b" t="t" l="l"/>
            <a:pathLst>
              <a:path h="1861610" w="3929519">
                <a:moveTo>
                  <a:pt x="0" y="0"/>
                </a:moveTo>
                <a:lnTo>
                  <a:pt x="3929519" y="0"/>
                </a:lnTo>
                <a:lnTo>
                  <a:pt x="3929519" y="1861609"/>
                </a:lnTo>
                <a:lnTo>
                  <a:pt x="0" y="186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46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Cómo crear una matriz de decisiones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90968" y="8952944"/>
            <a:ext cx="10683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499CD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148119"/>
            <a:ext cx="6207294" cy="10740083"/>
            <a:chOff x="0" y="0"/>
            <a:chExt cx="1634843" cy="2828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4843" cy="2828664"/>
            </a:xfrm>
            <a:custGeom>
              <a:avLst/>
              <a:gdLst/>
              <a:ahLst/>
              <a:cxnLst/>
              <a:rect r="r" b="b" t="t" l="l"/>
              <a:pathLst>
                <a:path h="2828664" w="1634843">
                  <a:moveTo>
                    <a:pt x="0" y="0"/>
                  </a:moveTo>
                  <a:lnTo>
                    <a:pt x="1634843" y="0"/>
                  </a:lnTo>
                  <a:lnTo>
                    <a:pt x="1634843" y="2828664"/>
                  </a:lnTo>
                  <a:lnTo>
                    <a:pt x="0" y="28286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34843" cy="2876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28770" y="2525192"/>
            <a:ext cx="3622306" cy="1324890"/>
          </a:xfrm>
          <a:custGeom>
            <a:avLst/>
            <a:gdLst/>
            <a:ahLst/>
            <a:cxnLst/>
            <a:rect r="r" b="b" t="t" l="l"/>
            <a:pathLst>
              <a:path h="1324890" w="3622306">
                <a:moveTo>
                  <a:pt x="0" y="0"/>
                </a:moveTo>
                <a:lnTo>
                  <a:pt x="3622307" y="0"/>
                </a:lnTo>
                <a:lnTo>
                  <a:pt x="3622307" y="1324890"/>
                </a:lnTo>
                <a:lnTo>
                  <a:pt x="0" y="132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30811" y="5204565"/>
            <a:ext cx="2119013" cy="1740618"/>
          </a:xfrm>
          <a:custGeom>
            <a:avLst/>
            <a:gdLst/>
            <a:ahLst/>
            <a:cxnLst/>
            <a:rect r="r" b="b" t="t" l="l"/>
            <a:pathLst>
              <a:path h="1740618" w="2119013">
                <a:moveTo>
                  <a:pt x="0" y="0"/>
                </a:moveTo>
                <a:lnTo>
                  <a:pt x="2119012" y="0"/>
                </a:lnTo>
                <a:lnTo>
                  <a:pt x="2119012" y="1740617"/>
                </a:lnTo>
                <a:lnTo>
                  <a:pt x="0" y="1740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171950"/>
            <a:ext cx="4431539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69"/>
              </a:lnSpc>
            </a:pPr>
            <a:r>
              <a:rPr lang="en-US" b="true" sz="6474" spc="-12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Información de contacto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36935" y="2174948"/>
            <a:ext cx="3524907" cy="63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FOROS DE UEDI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45172" y="6594939"/>
            <a:ext cx="306858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[SOG2]Asunto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19381" y="2987897"/>
            <a:ext cx="7135701" cy="115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6"/>
              </a:lnSpc>
            </a:pPr>
            <a:r>
              <a:rPr lang="en-US" sz="3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Semanalmente se creará un foro en UEDI para resolver dudas.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4217" y="5832234"/>
            <a:ext cx="8558127" cy="58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7"/>
              </a:lnSpc>
            </a:pPr>
            <a:r>
              <a:rPr lang="en-US" b="true" sz="341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2655896221401@ingenieria.usac.edu.gt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5353" y="5143500"/>
            <a:ext cx="14349997" cy="4290393"/>
          </a:xfrm>
          <a:custGeom>
            <a:avLst/>
            <a:gdLst/>
            <a:ahLst/>
            <a:cxnLst/>
            <a:rect r="r" b="b" t="t" l="l"/>
            <a:pathLst>
              <a:path h="4290393" w="14349997">
                <a:moveTo>
                  <a:pt x="0" y="0"/>
                </a:moveTo>
                <a:lnTo>
                  <a:pt x="14349996" y="0"/>
                </a:lnTo>
                <a:lnTo>
                  <a:pt x="14349996" y="4290393"/>
                </a:lnTo>
                <a:lnTo>
                  <a:pt x="0" y="4290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35236">
            <a:off x="13017604" y="4023049"/>
            <a:ext cx="3929519" cy="1861610"/>
          </a:xfrm>
          <a:custGeom>
            <a:avLst/>
            <a:gdLst/>
            <a:ahLst/>
            <a:cxnLst/>
            <a:rect r="r" b="b" t="t" l="l"/>
            <a:pathLst>
              <a:path h="1861610" w="3929519">
                <a:moveTo>
                  <a:pt x="0" y="0"/>
                </a:moveTo>
                <a:lnTo>
                  <a:pt x="3929519" y="0"/>
                </a:lnTo>
                <a:lnTo>
                  <a:pt x="3929519" y="1861610"/>
                </a:lnTo>
                <a:lnTo>
                  <a:pt x="0" y="1861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46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Cómo crear una matriz de decisiones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04198" y="2970964"/>
            <a:ext cx="10683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499CD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5493" y="3640124"/>
            <a:ext cx="14157015" cy="4232695"/>
          </a:xfrm>
          <a:custGeom>
            <a:avLst/>
            <a:gdLst/>
            <a:ahLst/>
            <a:cxnLst/>
            <a:rect r="r" b="b" t="t" l="l"/>
            <a:pathLst>
              <a:path h="4232695" w="14157015">
                <a:moveTo>
                  <a:pt x="0" y="0"/>
                </a:moveTo>
                <a:lnTo>
                  <a:pt x="14157014" y="0"/>
                </a:lnTo>
                <a:lnTo>
                  <a:pt x="14157014" y="4232695"/>
                </a:lnTo>
                <a:lnTo>
                  <a:pt x="0" y="4232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00000">
            <a:off x="13247067" y="8078127"/>
            <a:ext cx="3929519" cy="1861610"/>
          </a:xfrm>
          <a:custGeom>
            <a:avLst/>
            <a:gdLst/>
            <a:ahLst/>
            <a:cxnLst/>
            <a:rect r="r" b="b" t="t" l="l"/>
            <a:pathLst>
              <a:path h="1861610" w="3929519">
                <a:moveTo>
                  <a:pt x="0" y="0"/>
                </a:moveTo>
                <a:lnTo>
                  <a:pt x="3929519" y="0"/>
                </a:lnTo>
                <a:lnTo>
                  <a:pt x="3929519" y="1861610"/>
                </a:lnTo>
                <a:lnTo>
                  <a:pt x="0" y="1861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46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Cómo crear una matriz de decisiones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22507" y="8729662"/>
            <a:ext cx="10683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499CD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6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8349" y="3039534"/>
            <a:ext cx="15842311" cy="4736569"/>
          </a:xfrm>
          <a:custGeom>
            <a:avLst/>
            <a:gdLst/>
            <a:ahLst/>
            <a:cxnLst/>
            <a:rect r="r" b="b" t="t" l="l"/>
            <a:pathLst>
              <a:path h="4736569" w="15842311">
                <a:moveTo>
                  <a:pt x="0" y="0"/>
                </a:moveTo>
                <a:lnTo>
                  <a:pt x="15842311" y="0"/>
                </a:lnTo>
                <a:lnTo>
                  <a:pt x="15842311" y="4736569"/>
                </a:lnTo>
                <a:lnTo>
                  <a:pt x="0" y="4736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93903">
            <a:off x="12283484" y="7644991"/>
            <a:ext cx="3929519" cy="1861610"/>
          </a:xfrm>
          <a:custGeom>
            <a:avLst/>
            <a:gdLst/>
            <a:ahLst/>
            <a:cxnLst/>
            <a:rect r="r" b="b" t="t" l="l"/>
            <a:pathLst>
              <a:path h="1861610" w="3929519">
                <a:moveTo>
                  <a:pt x="0" y="0"/>
                </a:moveTo>
                <a:lnTo>
                  <a:pt x="3929519" y="0"/>
                </a:lnTo>
                <a:lnTo>
                  <a:pt x="3929519" y="1861610"/>
                </a:lnTo>
                <a:lnTo>
                  <a:pt x="0" y="1861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46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Cómo crear una matriz de decisiones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06309" y="8729662"/>
            <a:ext cx="10683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499CD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5982" y="5565068"/>
            <a:ext cx="9903318" cy="4406977"/>
          </a:xfrm>
          <a:custGeom>
            <a:avLst/>
            <a:gdLst/>
            <a:ahLst/>
            <a:cxnLst/>
            <a:rect r="r" b="b" t="t" l="l"/>
            <a:pathLst>
              <a:path h="4406977" w="9903318">
                <a:moveTo>
                  <a:pt x="0" y="0"/>
                </a:moveTo>
                <a:lnTo>
                  <a:pt x="9903318" y="0"/>
                </a:lnTo>
                <a:lnTo>
                  <a:pt x="9903318" y="4406976"/>
                </a:lnTo>
                <a:lnTo>
                  <a:pt x="0" y="4406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A18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Árbol de decisiones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03369"/>
            <a:ext cx="15200847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Es un diagrama de flujo que empieza con una idea principal y luego se ramifica según las consecuencias de las decisiones.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utiliza para realizar un análisis que consiste en delinear de forma gráfica los posibles resultados, costos y consecuencias de una decisión compleja.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0839" y="4470006"/>
            <a:ext cx="11301259" cy="3234985"/>
          </a:xfrm>
          <a:custGeom>
            <a:avLst/>
            <a:gdLst/>
            <a:ahLst/>
            <a:cxnLst/>
            <a:rect r="r" b="b" t="t" l="l"/>
            <a:pathLst>
              <a:path h="3234985" w="11301259">
                <a:moveTo>
                  <a:pt x="0" y="0"/>
                </a:moveTo>
                <a:lnTo>
                  <a:pt x="11301259" y="0"/>
                </a:lnTo>
                <a:lnTo>
                  <a:pt x="11301259" y="3234985"/>
                </a:lnTo>
                <a:lnTo>
                  <a:pt x="0" y="323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9508" y="1563632"/>
            <a:ext cx="1623060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A18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Símbolos o notación de un árbol de decisión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5771" y="4896380"/>
            <a:ext cx="11301259" cy="2571036"/>
          </a:xfrm>
          <a:custGeom>
            <a:avLst/>
            <a:gdLst/>
            <a:ahLst/>
            <a:cxnLst/>
            <a:rect r="r" b="b" t="t" l="l"/>
            <a:pathLst>
              <a:path h="2571036" w="11301259">
                <a:moveTo>
                  <a:pt x="0" y="0"/>
                </a:moveTo>
                <a:lnTo>
                  <a:pt x="11301259" y="0"/>
                </a:lnTo>
                <a:lnTo>
                  <a:pt x="11301259" y="2571036"/>
                </a:lnTo>
                <a:lnTo>
                  <a:pt x="0" y="2571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9508" y="1563632"/>
            <a:ext cx="1623060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A18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Símbolos o notación de un árbol de decisión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6763" y="4110446"/>
            <a:ext cx="11301259" cy="4520504"/>
          </a:xfrm>
          <a:custGeom>
            <a:avLst/>
            <a:gdLst/>
            <a:ahLst/>
            <a:cxnLst/>
            <a:rect r="r" b="b" t="t" l="l"/>
            <a:pathLst>
              <a:path h="4520504" w="11301259">
                <a:moveTo>
                  <a:pt x="0" y="0"/>
                </a:moveTo>
                <a:lnTo>
                  <a:pt x="11301259" y="0"/>
                </a:lnTo>
                <a:lnTo>
                  <a:pt x="11301259" y="4520504"/>
                </a:lnTo>
                <a:lnTo>
                  <a:pt x="0" y="4520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9508" y="1563632"/>
            <a:ext cx="1623060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A18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Símbolos o notación de un árbol de decisión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3104" y="4584395"/>
            <a:ext cx="11221792" cy="3257940"/>
          </a:xfrm>
          <a:custGeom>
            <a:avLst/>
            <a:gdLst/>
            <a:ahLst/>
            <a:cxnLst/>
            <a:rect r="r" b="b" t="t" l="l"/>
            <a:pathLst>
              <a:path h="3257940" w="11221792">
                <a:moveTo>
                  <a:pt x="0" y="0"/>
                </a:moveTo>
                <a:lnTo>
                  <a:pt x="11221792" y="0"/>
                </a:lnTo>
                <a:lnTo>
                  <a:pt x="11221792" y="3257940"/>
                </a:lnTo>
                <a:lnTo>
                  <a:pt x="0" y="3257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9508" y="1563632"/>
            <a:ext cx="1623060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A18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Símbolos o notación de un árbol de decisión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74243" y="7433158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755642" y="434175"/>
            <a:ext cx="7800799" cy="9418650"/>
          </a:xfrm>
          <a:custGeom>
            <a:avLst/>
            <a:gdLst/>
            <a:ahLst/>
            <a:cxnLst/>
            <a:rect r="r" b="b" t="t" l="l"/>
            <a:pathLst>
              <a:path h="9418650" w="7800799">
                <a:moveTo>
                  <a:pt x="0" y="0"/>
                </a:moveTo>
                <a:lnTo>
                  <a:pt x="7800800" y="0"/>
                </a:lnTo>
                <a:lnTo>
                  <a:pt x="7800800" y="9418650"/>
                </a:lnTo>
                <a:lnTo>
                  <a:pt x="0" y="941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1589" y="4500563"/>
            <a:ext cx="77846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b="true" sz="8499" spc="-84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Símbología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53579" y="2021428"/>
            <a:ext cx="10246457" cy="7546468"/>
          </a:xfrm>
          <a:custGeom>
            <a:avLst/>
            <a:gdLst/>
            <a:ahLst/>
            <a:cxnLst/>
            <a:rect r="r" b="b" t="t" l="l"/>
            <a:pathLst>
              <a:path h="7546468" w="10246457">
                <a:moveTo>
                  <a:pt x="0" y="0"/>
                </a:moveTo>
                <a:lnTo>
                  <a:pt x="10246457" y="0"/>
                </a:lnTo>
                <a:lnTo>
                  <a:pt x="10246457" y="7546468"/>
                </a:lnTo>
                <a:lnTo>
                  <a:pt x="0" y="754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7655"/>
            <a:ext cx="1623060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46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Ventajas y desventajas de un árbol de decisiones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1091" y="2228907"/>
            <a:ext cx="5073727" cy="1344676"/>
          </a:xfrm>
          <a:custGeom>
            <a:avLst/>
            <a:gdLst/>
            <a:ahLst/>
            <a:cxnLst/>
            <a:rect r="r" b="b" t="t" l="l"/>
            <a:pathLst>
              <a:path h="1344676" w="5073727">
                <a:moveTo>
                  <a:pt x="0" y="0"/>
                </a:moveTo>
                <a:lnTo>
                  <a:pt x="5073727" y="0"/>
                </a:lnTo>
                <a:lnTo>
                  <a:pt x="5073727" y="1344677"/>
                </a:lnTo>
                <a:lnTo>
                  <a:pt x="0" y="1344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0367" y="0"/>
            <a:ext cx="6882113" cy="10473448"/>
            <a:chOff x="0" y="0"/>
            <a:chExt cx="1812573" cy="27584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2573" cy="2758439"/>
            </a:xfrm>
            <a:custGeom>
              <a:avLst/>
              <a:gdLst/>
              <a:ahLst/>
              <a:cxnLst/>
              <a:rect r="r" b="b" t="t" l="l"/>
              <a:pathLst>
                <a:path h="2758439" w="1812573">
                  <a:moveTo>
                    <a:pt x="0" y="0"/>
                  </a:moveTo>
                  <a:lnTo>
                    <a:pt x="1812573" y="0"/>
                  </a:lnTo>
                  <a:lnTo>
                    <a:pt x="1812573" y="2758439"/>
                  </a:lnTo>
                  <a:lnTo>
                    <a:pt x="0" y="2758439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12573" cy="28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152349" y="5015467"/>
            <a:ext cx="4651211" cy="4651211"/>
          </a:xfrm>
          <a:custGeom>
            <a:avLst/>
            <a:gdLst/>
            <a:ahLst/>
            <a:cxnLst/>
            <a:rect r="r" b="b" t="t" l="l"/>
            <a:pathLst>
              <a:path h="4651211" w="4651211">
                <a:moveTo>
                  <a:pt x="0" y="0"/>
                </a:moveTo>
                <a:lnTo>
                  <a:pt x="4651211" y="0"/>
                </a:lnTo>
                <a:lnTo>
                  <a:pt x="4651211" y="4651211"/>
                </a:lnTo>
                <a:lnTo>
                  <a:pt x="0" y="465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5012" y="2910771"/>
            <a:ext cx="5643046" cy="384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</a:pPr>
            <a:r>
              <a:rPr lang="en-US" b="true" sz="8499" spc="-169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Formulario de registro para el dtt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26408" y="4049735"/>
            <a:ext cx="5703094" cy="43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9" u="sng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https://forms.gle/VMxo7SGMNjhZTdUBA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4275" y="1238878"/>
            <a:ext cx="7341114" cy="7809243"/>
          </a:xfrm>
          <a:custGeom>
            <a:avLst/>
            <a:gdLst/>
            <a:ahLst/>
            <a:cxnLst/>
            <a:rect r="r" b="b" t="t" l="l"/>
            <a:pathLst>
              <a:path h="7809243" w="7341114">
                <a:moveTo>
                  <a:pt x="0" y="0"/>
                </a:moveTo>
                <a:lnTo>
                  <a:pt x="7341114" y="0"/>
                </a:lnTo>
                <a:lnTo>
                  <a:pt x="7341114" y="7809244"/>
                </a:lnTo>
                <a:lnTo>
                  <a:pt x="0" y="7809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0144" y="3118322"/>
            <a:ext cx="877993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046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Pasos para crear un árbol de decisiones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71845" y="-3587821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51923" y="7938235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028087" y="2314575"/>
            <a:ext cx="15231213" cy="7171807"/>
          </a:xfrm>
          <a:custGeom>
            <a:avLst/>
            <a:gdLst/>
            <a:ahLst/>
            <a:cxnLst/>
            <a:rect r="r" b="b" t="t" l="l"/>
            <a:pathLst>
              <a:path h="7171807" w="15231213">
                <a:moveTo>
                  <a:pt x="0" y="0"/>
                </a:moveTo>
                <a:lnTo>
                  <a:pt x="15231213" y="0"/>
                </a:lnTo>
                <a:lnTo>
                  <a:pt x="15231213" y="7171807"/>
                </a:lnTo>
                <a:lnTo>
                  <a:pt x="0" y="7171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00618"/>
            <a:ext cx="1059513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b="true" sz="8499" spc="-84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Ejemplo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71845" y="-3587821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51923" y="7938235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54149" y="3214688"/>
            <a:ext cx="13579703" cy="38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 spc="-84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Probabilidad</a:t>
            </a:r>
          </a:p>
          <a:p>
            <a:pPr algn="ctr">
              <a:lnSpc>
                <a:spcPts val="10199"/>
              </a:lnSpc>
            </a:pPr>
            <a:r>
              <a:rPr lang="en-US" b="true" sz="8499" spc="-84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Ganancias: Se suma</a:t>
            </a:r>
          </a:p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b="true" sz="8499" spc="-84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Costo o pérdidas: Se resta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5485" y="3193482"/>
            <a:ext cx="11977031" cy="3900035"/>
          </a:xfrm>
          <a:custGeom>
            <a:avLst/>
            <a:gdLst/>
            <a:ahLst/>
            <a:cxnLst/>
            <a:rect r="r" b="b" t="t" l="l"/>
            <a:pathLst>
              <a:path h="3900035" w="11977031">
                <a:moveTo>
                  <a:pt x="0" y="0"/>
                </a:moveTo>
                <a:lnTo>
                  <a:pt x="11977030" y="0"/>
                </a:lnTo>
                <a:lnTo>
                  <a:pt x="11977030" y="3900036"/>
                </a:lnTo>
                <a:lnTo>
                  <a:pt x="0" y="3900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71845" y="-3864666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51923" y="7938235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695325"/>
            <a:ext cx="16656902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  <a:spcBef>
                <a:spcPct val="0"/>
              </a:spcBef>
            </a:pPr>
            <a:r>
              <a:rPr lang="en-US" b="true" sz="4399" spc="-4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Árboles de decisión en aprendizaje automático y minería </a:t>
            </a:r>
            <a:r>
              <a:rPr lang="en-US" b="true" sz="4399" spc="-43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3183" y="1688413"/>
            <a:ext cx="16269273" cy="641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árboles de decisión se pueden utilizar para ayudar a desarrollar modelos predictivos automatizados, los cuales pueden ser aplicados en el aprendizaje automático, la minería de datos y el análisis estadístico.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 estos árboles de decisión, los nodos representan datos en lugar de decisiones y son conocidos como “árboles de clasificación”.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árboles de decisión que tienen resultados posibles, infinitos y Continuos se llaman “árboles de regresión”.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Un árbol de decisión es ideal cuando representa la mayor cantidad de datos con el menor número de niveles o preguntas.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24335" y="-4201309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65556" y="8138769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61950"/>
            <a:ext cx="16656902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  <a:spcBef>
                <a:spcPct val="0"/>
              </a:spcBef>
            </a:pPr>
            <a:r>
              <a:rPr lang="en-US" b="true" sz="4399" spc="-4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Ventajas de utilizar árboles de decisión el el aprendizaje automático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027" y="1875026"/>
            <a:ext cx="16269273" cy="801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El costo de usar el árbol para predecir los datos disminuye con cada punto de datos adicional.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Funciona con datos numéricos o categóricos.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Puede modelar problemas con múltiples resultados.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Usa un modelo de caja blanca, lo que hace que los resultados sean fáciles de explicar.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La fiabilidad de un árbol se puede cuantificar y poner a prueba.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Tiende a ser preciso, independientemente de si viola las suposiciones de los datos de origen.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24335" y="-4201309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65556" y="8138769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16656902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  <a:spcBef>
                <a:spcPct val="0"/>
              </a:spcBef>
            </a:pPr>
            <a:r>
              <a:rPr lang="en-US" b="true" sz="4399" spc="-4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Desventajas de utilizar árboles de decisión el el aprendizaje automático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3415" y="3202046"/>
            <a:ext cx="16269273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Con datos categóricos con múltiples niveles, la información obtenida se inclina a favor de los atributos con la mayoría de niveles.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cálculos pueden volverse complejos al lidiar con la falta de certezas y numerosos resultados relacionados.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Las conjunciones entre nodos se limitan a AND, mientras que los gráficos de decisión admiten nódulos relacionados mediante OR.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24335" y="-4201309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65556" y="8138769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362075"/>
            <a:ext cx="16656902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  <a:spcBef>
                <a:spcPct val="0"/>
              </a:spcBef>
            </a:pPr>
            <a:r>
              <a:rPr lang="en-US" b="true" sz="4399" spc="-4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¿Por qué crear un árbol de decisión?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7526" y="2524713"/>
            <a:ext cx="16269273" cy="641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Ayuda a tomar decisiones informadas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Elimina las emociones de la ecuación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Es útil para la planificación estratégica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Ayuda a calcular el riesgo en decisiones financieras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Es versátil y aplicable a diversas situaciones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Evaluar oportunidades de crecimiento empresarial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24335" y="-4201309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65556" y="8138769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362075"/>
            <a:ext cx="16656902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  <a:spcBef>
                <a:spcPct val="0"/>
              </a:spcBef>
            </a:pPr>
            <a:r>
              <a:rPr lang="en-US" b="true" sz="4399" spc="-4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Árboles de clasificación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027" y="3046824"/>
            <a:ext cx="16269273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árboles de decisión también se emplean como modelos de clasificación y regresión en Python y otros lenguajes. Estos modelos dividen un conjunto de datos en subconjuntos más pequeños, lo que simplifica la ordenación y clasificación de extensas listas de datos en diferentes grupos. 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500" spc="1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 este contexto, cada rama del árbol de decisión corresponde a un posible resultado, y el trayecto desde una hoja hasta la raíz representa las reglas de clasificación.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71845" y="-3587821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57843"/>
            <a:ext cx="1059513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b="true" sz="8499" spc="-84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Tarea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71600"/>
            <a:ext cx="17259300" cy="868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tru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Una startup tecnológica está considerando lanzar un nuevo producto al mercado. Tienen tres opciones: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399" b="tru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a)     Lanzar una aplicación móvil de productividad </a:t>
            </a:r>
          </a:p>
          <a:p>
            <a:pPr algn="l">
              <a:lnSpc>
                <a:spcPts val="2879"/>
              </a:lnSpc>
            </a:pPr>
            <a:r>
              <a:rPr lang="en-US" sz="2399" b="tru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b)    Desarrollar un dispositivo de domótica inteligente</a:t>
            </a:r>
          </a:p>
          <a:p>
            <a:pPr algn="l">
              <a:lnSpc>
                <a:spcPts val="2879"/>
              </a:lnSpc>
            </a:pPr>
            <a:r>
              <a:rPr lang="en-US" sz="2399" b="tru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c)     Crear una plataforma de aprendizaje en línea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399" b="tru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Para cada opción, se deben considerar dos escenarios posibles: éxito (60% de probabilidad) o fracaso (40% de probabilidad).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399" b="tru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Si tienen éxito:</a:t>
            </a:r>
          </a:p>
          <a:p>
            <a:pPr algn="l" marL="518155" indent="-259078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</a:t>
            </a:r>
            <a:r>
              <a:rPr lang="en-US" b="true" sz="2399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 aplicación móvil generaría $500,000 en ganancias</a:t>
            </a:r>
          </a:p>
          <a:p>
            <a:pPr algn="l" marL="518155" indent="-259078" lvl="1">
              <a:lnSpc>
                <a:spcPts val="287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El dispositivo de domótica generaría $800,000 en ganancias</a:t>
            </a:r>
          </a:p>
          <a:p>
            <a:pPr algn="l" marL="518155" indent="-259078" lvl="1">
              <a:lnSpc>
                <a:spcPts val="287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La plataforma de aprendizaje generaría $600,000 en ganancias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399" b="tru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Si fracasan:</a:t>
            </a:r>
          </a:p>
          <a:p>
            <a:pPr algn="l" marL="518155" indent="-259078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</a:t>
            </a:r>
            <a:r>
              <a:rPr lang="en-US" b="true" sz="2399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 aplicación móvil resultaría en una pérdida de $200,000 </a:t>
            </a:r>
          </a:p>
          <a:p>
            <a:pPr algn="l" marL="518155" indent="-259078" lvl="1">
              <a:lnSpc>
                <a:spcPts val="287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El dispositivo de domótica resultaría en una pérdida de $400,000</a:t>
            </a:r>
          </a:p>
          <a:p>
            <a:pPr algn="l" marL="518155" indent="-259078" lvl="1">
              <a:lnSpc>
                <a:spcPts val="287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La plataforma de aprendizaje resultaría en una pérdida de $250,000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399" b="tru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Crear un diagrama de árbol de decisiones que muestre estas opciones y sus posibles resultados. Luego, calcula el valor esperado para cada opción y determina cuál es la mejor decisión para la startup. Justificar la elección basándose en los datos proporcionados y cualquier otro factor relevante que se considere importante para la toma de decisiones empresariales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05493" y="3161610"/>
            <a:ext cx="11477014" cy="4810366"/>
          </a:xfrm>
          <a:custGeom>
            <a:avLst/>
            <a:gdLst/>
            <a:ahLst/>
            <a:cxnLst/>
            <a:rect r="r" b="b" t="t" l="l"/>
            <a:pathLst>
              <a:path h="4810366" w="11477014">
                <a:moveTo>
                  <a:pt x="0" y="0"/>
                </a:moveTo>
                <a:lnTo>
                  <a:pt x="11477014" y="0"/>
                </a:lnTo>
                <a:lnTo>
                  <a:pt x="11477014" y="4810366"/>
                </a:lnTo>
                <a:lnTo>
                  <a:pt x="0" y="4810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4504" y="1038225"/>
            <a:ext cx="742394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99"/>
              </a:lnSpc>
            </a:pPr>
            <a:r>
              <a:rPr lang="en-US" b="true" sz="6499" spc="-129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Distribución de punteos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0367" y="0"/>
            <a:ext cx="6882113" cy="10473448"/>
            <a:chOff x="0" y="0"/>
            <a:chExt cx="1812573" cy="27584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2573" cy="2758439"/>
            </a:xfrm>
            <a:custGeom>
              <a:avLst/>
              <a:gdLst/>
              <a:ahLst/>
              <a:cxnLst/>
              <a:rect r="r" b="b" t="t" l="l"/>
              <a:pathLst>
                <a:path h="2758439" w="1812573">
                  <a:moveTo>
                    <a:pt x="0" y="0"/>
                  </a:moveTo>
                  <a:lnTo>
                    <a:pt x="1812573" y="0"/>
                  </a:lnTo>
                  <a:lnTo>
                    <a:pt x="1812573" y="2758439"/>
                  </a:lnTo>
                  <a:lnTo>
                    <a:pt x="0" y="2758439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2573" cy="28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15012" y="3553708"/>
            <a:ext cx="5643046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</a:pPr>
            <a:r>
              <a:rPr lang="en-US" b="true" sz="8499" spc="-169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Programa del curso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3439325"/>
            <a:ext cx="7466267" cy="278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9"/>
              </a:lnSpc>
            </a:pPr>
            <a:r>
              <a:rPr lang="en-US" sz="9207" b="tru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Programa del </a:t>
            </a:r>
          </a:p>
          <a:p>
            <a:pPr algn="ctr">
              <a:lnSpc>
                <a:spcPts val="11049"/>
              </a:lnSpc>
              <a:spcBef>
                <a:spcPct val="0"/>
              </a:spcBef>
            </a:pPr>
            <a:r>
              <a:rPr lang="en-US" b="true" sz="9207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laboratorio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03120"/>
            <a:ext cx="18288000" cy="6080760"/>
          </a:xfrm>
          <a:custGeom>
            <a:avLst/>
            <a:gdLst/>
            <a:ahLst/>
            <a:cxnLst/>
            <a:rect r="r" b="b" t="t" l="l"/>
            <a:pathLst>
              <a:path h="6080760" w="18288000">
                <a:moveTo>
                  <a:pt x="0" y="0"/>
                </a:moveTo>
                <a:lnTo>
                  <a:pt x="18288000" y="0"/>
                </a:lnTo>
                <a:lnTo>
                  <a:pt x="18288000" y="6080760"/>
                </a:lnTo>
                <a:lnTo>
                  <a:pt x="0" y="60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0377" y="0"/>
            <a:ext cx="12307246" cy="10287000"/>
          </a:xfrm>
          <a:custGeom>
            <a:avLst/>
            <a:gdLst/>
            <a:ahLst/>
            <a:cxnLst/>
            <a:rect r="r" b="b" t="t" l="l"/>
            <a:pathLst>
              <a:path h="10287000" w="12307246">
                <a:moveTo>
                  <a:pt x="0" y="0"/>
                </a:moveTo>
                <a:lnTo>
                  <a:pt x="12307246" y="0"/>
                </a:lnTo>
                <a:lnTo>
                  <a:pt x="123072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44310"/>
            <a:ext cx="18288000" cy="2798379"/>
          </a:xfrm>
          <a:custGeom>
            <a:avLst/>
            <a:gdLst/>
            <a:ahLst/>
            <a:cxnLst/>
            <a:rect r="r" b="b" t="t" l="l"/>
            <a:pathLst>
              <a:path h="2798379" w="18288000">
                <a:moveTo>
                  <a:pt x="0" y="0"/>
                </a:moveTo>
                <a:lnTo>
                  <a:pt x="18288000" y="0"/>
                </a:lnTo>
                <a:lnTo>
                  <a:pt x="18288000" y="2798380"/>
                </a:lnTo>
                <a:lnTo>
                  <a:pt x="0" y="279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8376" y="0"/>
            <a:ext cx="16171247" cy="10287000"/>
          </a:xfrm>
          <a:custGeom>
            <a:avLst/>
            <a:gdLst/>
            <a:ahLst/>
            <a:cxnLst/>
            <a:rect r="r" b="b" t="t" l="l"/>
            <a:pathLst>
              <a:path h="10287000" w="16171247">
                <a:moveTo>
                  <a:pt x="0" y="0"/>
                </a:moveTo>
                <a:lnTo>
                  <a:pt x="16171248" y="0"/>
                </a:lnTo>
                <a:lnTo>
                  <a:pt x="161712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DAGe3bfE3cc</dc:identifier>
  <dcterms:modified xsi:type="dcterms:W3CDTF">2011-08-01T06:04:30Z</dcterms:modified>
  <cp:revision>1</cp:revision>
  <dc:title>SOG2 | Clase 3 - 1S2025</dc:title>
</cp:coreProperties>
</file>